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845F3-7819-461C-BF68-C2B78EDE4A8B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29549599-CAAB-459D-A238-2124887B9FAF}">
      <dgm:prSet phldrT="[Текст]"/>
      <dgm:spPr/>
      <dgm:t>
        <a:bodyPr/>
        <a:lstStyle/>
        <a:p>
          <a:r>
            <a:rPr lang="ru-RU" dirty="0" smtClean="0"/>
            <a:t>Запрос</a:t>
          </a:r>
          <a:endParaRPr lang="ru-RU" dirty="0"/>
        </a:p>
      </dgm:t>
    </dgm:pt>
    <dgm:pt modelId="{C97F7EBE-89F6-489A-B456-1F5246DC93FF}" type="parTrans" cxnId="{F85CAF6A-9F6A-4BB2-9AD7-485B33E891D5}">
      <dgm:prSet/>
      <dgm:spPr/>
    </dgm:pt>
    <dgm:pt modelId="{485A4944-BF0E-4F94-988E-C4E2120692FD}" type="sibTrans" cxnId="{F85CAF6A-9F6A-4BB2-9AD7-485B33E891D5}">
      <dgm:prSet/>
      <dgm:spPr/>
    </dgm:pt>
    <dgm:pt modelId="{53A6AB45-3BA4-4AC7-AC8A-C6635D4CEC5A}">
      <dgm:prSet phldrT="[Текст]"/>
      <dgm:spPr/>
      <dgm:t>
        <a:bodyPr/>
        <a:lstStyle/>
        <a:p>
          <a:r>
            <a:rPr lang="ru-RU" dirty="0" smtClean="0"/>
            <a:t>ИОМ</a:t>
          </a:r>
          <a:endParaRPr lang="ru-RU" dirty="0"/>
        </a:p>
      </dgm:t>
    </dgm:pt>
    <dgm:pt modelId="{9313F35E-BB9F-4DCE-88D2-768091BE7B62}" type="parTrans" cxnId="{13CBEF94-FB7A-40F4-B5EF-2A61A92B608C}">
      <dgm:prSet/>
      <dgm:spPr/>
    </dgm:pt>
    <dgm:pt modelId="{88C04EC2-CEF8-451F-87F6-977A64FBA787}" type="sibTrans" cxnId="{13CBEF94-FB7A-40F4-B5EF-2A61A92B608C}">
      <dgm:prSet/>
      <dgm:spPr/>
    </dgm:pt>
    <dgm:pt modelId="{0A5C3F2F-39DC-4B01-98D9-B4E09F38C535}">
      <dgm:prSet phldrT="[Текст]"/>
      <dgm:spPr/>
      <dgm:t>
        <a:bodyPr/>
        <a:lstStyle/>
        <a:p>
          <a:r>
            <a:rPr lang="ru-RU" dirty="0" smtClean="0"/>
            <a:t>ЛРК</a:t>
          </a:r>
          <a:endParaRPr lang="ru-RU" dirty="0"/>
        </a:p>
      </dgm:t>
    </dgm:pt>
    <dgm:pt modelId="{F918DEAE-625E-4C32-B371-CA50861BC299}" type="parTrans" cxnId="{7297AB6E-5360-4E81-8525-D99B08F7C560}">
      <dgm:prSet/>
      <dgm:spPr/>
    </dgm:pt>
    <dgm:pt modelId="{746B4C72-D1FB-4099-A566-9E1B2F50B10E}" type="sibTrans" cxnId="{7297AB6E-5360-4E81-8525-D99B08F7C560}">
      <dgm:prSet/>
      <dgm:spPr/>
    </dgm:pt>
    <dgm:pt modelId="{7CF61F0C-27E7-4E06-BF35-6BD43A58F620}">
      <dgm:prSet phldrT="[Текст]"/>
      <dgm:spPr/>
      <dgm:t>
        <a:bodyPr/>
        <a:lstStyle/>
        <a:p>
          <a:r>
            <a:rPr lang="ru-RU" dirty="0" smtClean="0"/>
            <a:t>Достижение цели</a:t>
          </a:r>
          <a:endParaRPr lang="ru-RU" dirty="0"/>
        </a:p>
      </dgm:t>
    </dgm:pt>
    <dgm:pt modelId="{13DD9FAE-9CB7-4DF0-AE26-F339EB91008B}" type="parTrans" cxnId="{C01B2962-85D1-499D-B4AD-71559C58ACB7}">
      <dgm:prSet/>
      <dgm:spPr/>
    </dgm:pt>
    <dgm:pt modelId="{E3C11011-D857-47E7-B3F6-66946ECF95F6}" type="sibTrans" cxnId="{C01B2962-85D1-499D-B4AD-71559C58ACB7}">
      <dgm:prSet/>
      <dgm:spPr/>
    </dgm:pt>
    <dgm:pt modelId="{3FE855E1-7D5A-43BB-9922-FFD993B70074}" type="pres">
      <dgm:prSet presAssocID="{803845F3-7819-461C-BF68-C2B78EDE4A8B}" presName="CompostProcess" presStyleCnt="0">
        <dgm:presLayoutVars>
          <dgm:dir/>
          <dgm:resizeHandles val="exact"/>
        </dgm:presLayoutVars>
      </dgm:prSet>
      <dgm:spPr/>
    </dgm:pt>
    <dgm:pt modelId="{1BAA36BF-9E5C-4800-B95B-BC087DE2AE69}" type="pres">
      <dgm:prSet presAssocID="{803845F3-7819-461C-BF68-C2B78EDE4A8B}" presName="arrow" presStyleLbl="bgShp" presStyleIdx="0" presStyleCnt="1"/>
      <dgm:spPr/>
    </dgm:pt>
    <dgm:pt modelId="{DDB321D9-9D5B-4196-AD91-47BBBA1A1127}" type="pres">
      <dgm:prSet presAssocID="{803845F3-7819-461C-BF68-C2B78EDE4A8B}" presName="linearProcess" presStyleCnt="0"/>
      <dgm:spPr/>
    </dgm:pt>
    <dgm:pt modelId="{CC6C3F5F-8CC8-454C-8A56-49BDBDD2B6AB}" type="pres">
      <dgm:prSet presAssocID="{29549599-CAAB-459D-A238-2124887B9FA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D09A3-3601-4844-B66B-14736A5DFC5D}" type="pres">
      <dgm:prSet presAssocID="{485A4944-BF0E-4F94-988E-C4E2120692FD}" presName="sibTrans" presStyleCnt="0"/>
      <dgm:spPr/>
    </dgm:pt>
    <dgm:pt modelId="{767FFF54-9CBF-4B98-BD67-E9464FD50AF7}" type="pres">
      <dgm:prSet presAssocID="{53A6AB45-3BA4-4AC7-AC8A-C6635D4CEC5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F6471-1779-425F-BA27-D915CAC0B0E7}" type="pres">
      <dgm:prSet presAssocID="{88C04EC2-CEF8-451F-87F6-977A64FBA787}" presName="sibTrans" presStyleCnt="0"/>
      <dgm:spPr/>
    </dgm:pt>
    <dgm:pt modelId="{3FAD1C98-11BB-4B3C-A9D8-5A96B0CC7C09}" type="pres">
      <dgm:prSet presAssocID="{0A5C3F2F-39DC-4B01-98D9-B4E09F38C53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BCAA5-928D-46C4-A0CC-4BBC33041444}" type="pres">
      <dgm:prSet presAssocID="{746B4C72-D1FB-4099-A566-9E1B2F50B10E}" presName="sibTrans" presStyleCnt="0"/>
      <dgm:spPr/>
    </dgm:pt>
    <dgm:pt modelId="{925D9BF1-CD6E-42E1-9FFE-280AA922B7FB}" type="pres">
      <dgm:prSet presAssocID="{7CF61F0C-27E7-4E06-BF35-6BD43A58F62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7AB6E-5360-4E81-8525-D99B08F7C560}" srcId="{803845F3-7819-461C-BF68-C2B78EDE4A8B}" destId="{0A5C3F2F-39DC-4B01-98D9-B4E09F38C535}" srcOrd="2" destOrd="0" parTransId="{F918DEAE-625E-4C32-B371-CA50861BC299}" sibTransId="{746B4C72-D1FB-4099-A566-9E1B2F50B10E}"/>
    <dgm:cxn modelId="{3C11A216-7DE0-4FC0-873F-DDD0BAA14F36}" type="presOf" srcId="{7CF61F0C-27E7-4E06-BF35-6BD43A58F620}" destId="{925D9BF1-CD6E-42E1-9FFE-280AA922B7FB}" srcOrd="0" destOrd="0" presId="urn:microsoft.com/office/officeart/2005/8/layout/hProcess9"/>
    <dgm:cxn modelId="{13CBEF94-FB7A-40F4-B5EF-2A61A92B608C}" srcId="{803845F3-7819-461C-BF68-C2B78EDE4A8B}" destId="{53A6AB45-3BA4-4AC7-AC8A-C6635D4CEC5A}" srcOrd="1" destOrd="0" parTransId="{9313F35E-BB9F-4DCE-88D2-768091BE7B62}" sibTransId="{88C04EC2-CEF8-451F-87F6-977A64FBA787}"/>
    <dgm:cxn modelId="{C01B2962-85D1-499D-B4AD-71559C58ACB7}" srcId="{803845F3-7819-461C-BF68-C2B78EDE4A8B}" destId="{7CF61F0C-27E7-4E06-BF35-6BD43A58F620}" srcOrd="3" destOrd="0" parTransId="{13DD9FAE-9CB7-4DF0-AE26-F339EB91008B}" sibTransId="{E3C11011-D857-47E7-B3F6-66946ECF95F6}"/>
    <dgm:cxn modelId="{F85CAF6A-9F6A-4BB2-9AD7-485B33E891D5}" srcId="{803845F3-7819-461C-BF68-C2B78EDE4A8B}" destId="{29549599-CAAB-459D-A238-2124887B9FAF}" srcOrd="0" destOrd="0" parTransId="{C97F7EBE-89F6-489A-B456-1F5246DC93FF}" sibTransId="{485A4944-BF0E-4F94-988E-C4E2120692FD}"/>
    <dgm:cxn modelId="{0958E235-F439-4F73-AF1E-29DFEE21518E}" type="presOf" srcId="{803845F3-7819-461C-BF68-C2B78EDE4A8B}" destId="{3FE855E1-7D5A-43BB-9922-FFD993B70074}" srcOrd="0" destOrd="0" presId="urn:microsoft.com/office/officeart/2005/8/layout/hProcess9"/>
    <dgm:cxn modelId="{A5D0D5CE-F511-40C1-8948-A0B580B2EF50}" type="presOf" srcId="{53A6AB45-3BA4-4AC7-AC8A-C6635D4CEC5A}" destId="{767FFF54-9CBF-4B98-BD67-E9464FD50AF7}" srcOrd="0" destOrd="0" presId="urn:microsoft.com/office/officeart/2005/8/layout/hProcess9"/>
    <dgm:cxn modelId="{CE0C5B21-54A8-4A7F-AE24-B6B2CC0F39D5}" type="presOf" srcId="{0A5C3F2F-39DC-4B01-98D9-B4E09F38C535}" destId="{3FAD1C98-11BB-4B3C-A9D8-5A96B0CC7C09}" srcOrd="0" destOrd="0" presId="urn:microsoft.com/office/officeart/2005/8/layout/hProcess9"/>
    <dgm:cxn modelId="{FC78423A-5447-4BCD-956F-CD4E80DEC86D}" type="presOf" srcId="{29549599-CAAB-459D-A238-2124887B9FAF}" destId="{CC6C3F5F-8CC8-454C-8A56-49BDBDD2B6AB}" srcOrd="0" destOrd="0" presId="urn:microsoft.com/office/officeart/2005/8/layout/hProcess9"/>
    <dgm:cxn modelId="{790AAB6C-FDC1-4C3A-B6AC-75C33A4B666D}" type="presParOf" srcId="{3FE855E1-7D5A-43BB-9922-FFD993B70074}" destId="{1BAA36BF-9E5C-4800-B95B-BC087DE2AE69}" srcOrd="0" destOrd="0" presId="urn:microsoft.com/office/officeart/2005/8/layout/hProcess9"/>
    <dgm:cxn modelId="{FFA4209A-4F3C-463E-85A1-C8DD77988B0A}" type="presParOf" srcId="{3FE855E1-7D5A-43BB-9922-FFD993B70074}" destId="{DDB321D9-9D5B-4196-AD91-47BBBA1A1127}" srcOrd="1" destOrd="0" presId="urn:microsoft.com/office/officeart/2005/8/layout/hProcess9"/>
    <dgm:cxn modelId="{A8C98512-73EA-4B8B-82EF-702CCCCE34BA}" type="presParOf" srcId="{DDB321D9-9D5B-4196-AD91-47BBBA1A1127}" destId="{CC6C3F5F-8CC8-454C-8A56-49BDBDD2B6AB}" srcOrd="0" destOrd="0" presId="urn:microsoft.com/office/officeart/2005/8/layout/hProcess9"/>
    <dgm:cxn modelId="{DED2C9F8-65EF-44DA-848A-E574C7884EB5}" type="presParOf" srcId="{DDB321D9-9D5B-4196-AD91-47BBBA1A1127}" destId="{574D09A3-3601-4844-B66B-14736A5DFC5D}" srcOrd="1" destOrd="0" presId="urn:microsoft.com/office/officeart/2005/8/layout/hProcess9"/>
    <dgm:cxn modelId="{532D0381-8743-4042-920B-F9DC5350CF4E}" type="presParOf" srcId="{DDB321D9-9D5B-4196-AD91-47BBBA1A1127}" destId="{767FFF54-9CBF-4B98-BD67-E9464FD50AF7}" srcOrd="2" destOrd="0" presId="urn:microsoft.com/office/officeart/2005/8/layout/hProcess9"/>
    <dgm:cxn modelId="{5825025E-1609-470F-B0E3-716965810C62}" type="presParOf" srcId="{DDB321D9-9D5B-4196-AD91-47BBBA1A1127}" destId="{9CFF6471-1779-425F-BA27-D915CAC0B0E7}" srcOrd="3" destOrd="0" presId="urn:microsoft.com/office/officeart/2005/8/layout/hProcess9"/>
    <dgm:cxn modelId="{4AE604B2-9E01-4AE9-B964-18301BA20EF7}" type="presParOf" srcId="{DDB321D9-9D5B-4196-AD91-47BBBA1A1127}" destId="{3FAD1C98-11BB-4B3C-A9D8-5A96B0CC7C09}" srcOrd="4" destOrd="0" presId="urn:microsoft.com/office/officeart/2005/8/layout/hProcess9"/>
    <dgm:cxn modelId="{6496C37E-BE48-42EC-8A3B-7586AED20AD1}" type="presParOf" srcId="{DDB321D9-9D5B-4196-AD91-47BBBA1A1127}" destId="{93ABCAA5-928D-46C4-A0CC-4BBC33041444}" srcOrd="5" destOrd="0" presId="urn:microsoft.com/office/officeart/2005/8/layout/hProcess9"/>
    <dgm:cxn modelId="{B87BC9C5-CBFC-4932-B731-3575810C709B}" type="presParOf" srcId="{DDB321D9-9D5B-4196-AD91-47BBBA1A1127}" destId="{925D9BF1-CD6E-42E1-9FFE-280AA922B7F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A36BF-9E5C-4800-B95B-BC087DE2AE69}">
      <dsp:nvSpPr>
        <dsp:cNvPr id="0" name=""/>
        <dsp:cNvSpPr/>
      </dsp:nvSpPr>
      <dsp:spPr>
        <a:xfrm>
          <a:off x="562451" y="0"/>
          <a:ext cx="6374447" cy="4800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C3F5F-8CC8-454C-8A56-49BDBDD2B6AB}">
      <dsp:nvSpPr>
        <dsp:cNvPr id="0" name=""/>
        <dsp:cNvSpPr/>
      </dsp:nvSpPr>
      <dsp:spPr>
        <a:xfrm>
          <a:off x="1659" y="1440179"/>
          <a:ext cx="1802602" cy="1920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Запрос</a:t>
          </a:r>
          <a:endParaRPr lang="ru-RU" sz="2100" kern="1200" dirty="0"/>
        </a:p>
      </dsp:txBody>
      <dsp:txXfrm>
        <a:off x="1659" y="1440179"/>
        <a:ext cx="1802602" cy="1920240"/>
      </dsp:txXfrm>
    </dsp:sp>
    <dsp:sp modelId="{767FFF54-9CBF-4B98-BD67-E9464FD50AF7}">
      <dsp:nvSpPr>
        <dsp:cNvPr id="0" name=""/>
        <dsp:cNvSpPr/>
      </dsp:nvSpPr>
      <dsp:spPr>
        <a:xfrm>
          <a:off x="1899468" y="1440179"/>
          <a:ext cx="1802602" cy="1920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ИОМ</a:t>
          </a:r>
          <a:endParaRPr lang="ru-RU" sz="2100" kern="1200" dirty="0"/>
        </a:p>
      </dsp:txBody>
      <dsp:txXfrm>
        <a:off x="1899468" y="1440179"/>
        <a:ext cx="1802602" cy="1920240"/>
      </dsp:txXfrm>
    </dsp:sp>
    <dsp:sp modelId="{3FAD1C98-11BB-4B3C-A9D8-5A96B0CC7C09}">
      <dsp:nvSpPr>
        <dsp:cNvPr id="0" name=""/>
        <dsp:cNvSpPr/>
      </dsp:nvSpPr>
      <dsp:spPr>
        <a:xfrm>
          <a:off x="3797278" y="1440179"/>
          <a:ext cx="1802602" cy="1920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ЛРК</a:t>
          </a:r>
          <a:endParaRPr lang="ru-RU" sz="2100" kern="1200" dirty="0"/>
        </a:p>
      </dsp:txBody>
      <dsp:txXfrm>
        <a:off x="3797278" y="1440179"/>
        <a:ext cx="1802602" cy="1920240"/>
      </dsp:txXfrm>
    </dsp:sp>
    <dsp:sp modelId="{925D9BF1-CD6E-42E1-9FFE-280AA922B7FB}">
      <dsp:nvSpPr>
        <dsp:cNvPr id="0" name=""/>
        <dsp:cNvSpPr/>
      </dsp:nvSpPr>
      <dsp:spPr>
        <a:xfrm>
          <a:off x="5695087" y="1440179"/>
          <a:ext cx="1802602" cy="1920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Достижение цели</a:t>
          </a:r>
          <a:endParaRPr lang="ru-RU" sz="2100" kern="1200" dirty="0"/>
        </a:p>
      </dsp:txBody>
      <dsp:txXfrm>
        <a:off x="5695087" y="1440179"/>
        <a:ext cx="1802602" cy="192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0892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Личностно-ресурсные карты в профессиональном развитии педагога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7406640" cy="1752600"/>
          </a:xfrm>
        </p:spPr>
        <p:txBody>
          <a:bodyPr/>
          <a:lstStyle/>
          <a:p>
            <a:pPr algn="l"/>
            <a:r>
              <a:rPr lang="ru-RU" dirty="0" smtClean="0"/>
              <a:t>Учитель начальных классов, куратор параллели вторых классов МАОУ Лицей №1</a:t>
            </a:r>
          </a:p>
          <a:p>
            <a:pPr algn="l"/>
            <a:r>
              <a:rPr lang="ru-RU" dirty="0" err="1" smtClean="0"/>
              <a:t>Колмакова</a:t>
            </a:r>
            <a:r>
              <a:rPr lang="ru-RU" dirty="0" smtClean="0"/>
              <a:t> М.В.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3326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МАОУ Лицей №1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Мини-практикум по составлению ЛРК педагога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0116616" cy="7677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«Профессиональные цели»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390553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деятельности (через какие действия я смогу достичь свои цели)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Ресурсы (что мне поможет достичь цели)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Внешние: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Внутренние: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Мои дефициты (какого</a:t>
                      </a:r>
                      <a:r>
                        <a:rPr lang="ru-RU" baseline="0" dirty="0" smtClean="0"/>
                        <a:t> ресурса мне не  достает для достижения моих целей)</a:t>
                      </a:r>
                      <a:endParaRPr lang="ru-RU" dirty="0"/>
                    </a:p>
                  </a:txBody>
                  <a:tcPr/>
                </a:tc>
              </a:tr>
              <a:tr h="88073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r>
                        <a:rPr lang="ru-RU" baseline="0" dirty="0" smtClean="0"/>
                        <a:t> на перспективу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8186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 на ближайшие 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073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 на 6 месяцев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0116616" cy="7677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«Профессиональные цели»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6163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2109936"/>
                <a:gridCol w="1828800"/>
                <a:gridCol w="1828800"/>
                <a:gridCol w="1828800"/>
              </a:tblGrid>
              <a:tr h="2390553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деятельности (через какие действия я смогу достичь свои цели)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Ресурсы (что мне поможет достичь цели)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Внешние: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Внутренние: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Мои дефициты (какого</a:t>
                      </a:r>
                      <a:r>
                        <a:rPr lang="ru-RU" baseline="0" dirty="0" smtClean="0"/>
                        <a:t> ресурса мне не  достает для достижения моих целей)</a:t>
                      </a:r>
                      <a:endParaRPr lang="ru-RU" dirty="0"/>
                    </a:p>
                  </a:txBody>
                  <a:tcPr/>
                </a:tc>
              </a:tr>
              <a:tr h="88073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r>
                        <a:rPr lang="ru-RU" baseline="0" dirty="0" smtClean="0"/>
                        <a:t> на перспективу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8186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 на ближайшие 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Взаимодействие</a:t>
                      </a:r>
                      <a:r>
                        <a:rPr lang="ru-RU" baseline="0" dirty="0" smtClean="0"/>
                        <a:t> с родителями и детьми – получение опыта; получение знаний, навыков.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Желание, заинтересованность, запрос.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КПК, </a:t>
                      </a:r>
                      <a:r>
                        <a:rPr lang="ru-RU" dirty="0" err="1" smtClean="0"/>
                        <a:t>МООКи</a:t>
                      </a:r>
                      <a:r>
                        <a:rPr lang="ru-RU" dirty="0" smtClean="0"/>
                        <a:t>, практика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Сформирована медиативная компетентность в контексте</a:t>
                      </a:r>
                      <a:r>
                        <a:rPr lang="ru-RU" baseline="0" dirty="0" smtClean="0"/>
                        <a:t> реализации профилактики </a:t>
                      </a:r>
                      <a:r>
                        <a:rPr lang="ru-RU" baseline="0" dirty="0" err="1" smtClean="0"/>
                        <a:t>буллинга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Загруженность;</a:t>
                      </a:r>
                    </a:p>
                    <a:p>
                      <a:r>
                        <a:rPr lang="ru-RU" dirty="0" smtClean="0"/>
                        <a:t>Нехватка времени…</a:t>
                      </a:r>
                      <a:endParaRPr lang="ru-RU" dirty="0"/>
                    </a:p>
                  </a:txBody>
                  <a:tcPr/>
                </a:tc>
              </a:tr>
              <a:tr h="88073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 на 6 месяцев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Перенесите свои цели на карту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Помните! Карта имеет свои характеристики!</a:t>
            </a:r>
          </a:p>
          <a:p>
            <a:r>
              <a:rPr lang="ru-RU" dirty="0" smtClean="0"/>
              <a:t>Топика: придумайте свои условные обозначения (ресурсов, интересов, мест, событий);</a:t>
            </a:r>
          </a:p>
          <a:p>
            <a:r>
              <a:rPr lang="ru-RU" dirty="0" smtClean="0"/>
              <a:t>Направленность: продумайте, как и где будет расположена ваша главная цель.</a:t>
            </a:r>
          </a:p>
          <a:p>
            <a:r>
              <a:rPr lang="ru-RU" dirty="0" smtClean="0"/>
              <a:t>Масштаб: обозначьте ключевые задачи, шаги и этапы достижения цели, пространство и время реализации.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59632" y="5949280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Визуализируйте!</a:t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35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56565" y="-1156565"/>
            <a:ext cx="6939390" cy="92525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Личностно-ресурсная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- это</a:t>
            </a:r>
            <a:r>
              <a:rPr lang="ru-RU" dirty="0" smtClean="0"/>
              <a:t> некое наглядное, развернутое изображение различных ресурсов человека (условий и возможностей), связанных с последовательным, структурированным движением человека по осваиванию им </a:t>
            </a:r>
            <a:r>
              <a:rPr lang="ru-RU" b="1" dirty="0" smtClean="0"/>
              <a:t>этих</a:t>
            </a:r>
            <a:r>
              <a:rPr lang="ru-RU" dirty="0" smtClean="0"/>
              <a:t> ресурсов.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ЛРК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628800"/>
            <a:ext cx="2088232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Топика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628800"/>
            <a:ext cx="2736304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Направленность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628800"/>
            <a:ext cx="2088232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Масштаб</a:t>
            </a:r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979712" y="2564904"/>
            <a:ext cx="576064" cy="50405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644008" y="2564904"/>
            <a:ext cx="576064" cy="50405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08304" y="2564904"/>
            <a:ext cx="576064" cy="50405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87624" y="3356992"/>
            <a:ext cx="2160240" cy="20313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Наличие различных объектов с использованием их условных обозначений: места интересов, ресурсы, события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3356992"/>
            <a:ext cx="2160240" cy="258532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Центральное и удаленное от центра положение объектов: навигация, маршруты реализации, приоритетные задачи, ИОМ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3356992"/>
            <a:ext cx="2160240" cy="258532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Указание на соразмерность или несоразмерность объектов, приоритетные задачи, пространство и время реализации ИОМ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«Мой день»</a:t>
            </a:r>
            <a:endParaRPr lang="ru-RU" dirty="0"/>
          </a:p>
        </p:txBody>
      </p:sp>
      <p:pic>
        <p:nvPicPr>
          <p:cNvPr id="5" name="Содержимое 4" descr="2023-01-18_15-32-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5174"/>
            <a:ext cx="8934450" cy="5442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знаний</a:t>
            </a:r>
            <a:endParaRPr lang="ru-RU" dirty="0"/>
          </a:p>
        </p:txBody>
      </p:sp>
      <p:pic>
        <p:nvPicPr>
          <p:cNvPr id="4" name="Содержимое 3" descr="2023-01-18_15-33-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19365"/>
            <a:ext cx="8934450" cy="5338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в профориентации</a:t>
            </a:r>
            <a:endParaRPr lang="ru-RU" dirty="0"/>
          </a:p>
        </p:txBody>
      </p:sp>
      <p:pic>
        <p:nvPicPr>
          <p:cNvPr id="4" name="Содержимое 3" descr="2023-01-18_15-33-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43" y="1772816"/>
            <a:ext cx="9105357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в профориентации</a:t>
            </a:r>
            <a:endParaRPr lang="ru-RU" dirty="0"/>
          </a:p>
        </p:txBody>
      </p:sp>
      <p:pic>
        <p:nvPicPr>
          <p:cNvPr id="4" name="Содержимое 3" descr="2023-01-18_15-34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622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ресурсов</a:t>
            </a:r>
            <a:endParaRPr lang="ru-RU" dirty="0"/>
          </a:p>
        </p:txBody>
      </p:sp>
      <p:pic>
        <p:nvPicPr>
          <p:cNvPr id="4" name="Содержимое 3" descr="2023-01-18_15-34-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9609"/>
            <a:ext cx="9144000" cy="5178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ЛРК в проф. развитии педагога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321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Личностно-ресурсные карты в профессиональном развитии педагога</vt:lpstr>
      <vt:lpstr>Личностно-ресурсная карта</vt:lpstr>
      <vt:lpstr>Характеристика ЛРК</vt:lpstr>
      <vt:lpstr>Карта «Мой день»</vt:lpstr>
      <vt:lpstr>Карта знаний</vt:lpstr>
      <vt:lpstr>Карта в профориентации</vt:lpstr>
      <vt:lpstr>Карта в профориентации</vt:lpstr>
      <vt:lpstr>Карта ресурсов</vt:lpstr>
      <vt:lpstr>ЛРК в проф. развитии педагога</vt:lpstr>
      <vt:lpstr>Мини-практикум по составлению ЛРК педагога</vt:lpstr>
      <vt:lpstr>Упражнение «Профессиональные цели»</vt:lpstr>
      <vt:lpstr>Упражнение «Профессиональные цели»</vt:lpstr>
      <vt:lpstr>Перенесите свои цели на карту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Личностно-ресурсные карты в профессиональном развитии педагога</dc:title>
  <dc:creator>user</dc:creator>
  <cp:lastModifiedBy>лицей1</cp:lastModifiedBy>
  <cp:revision>8</cp:revision>
  <dcterms:created xsi:type="dcterms:W3CDTF">2023-01-18T08:16:03Z</dcterms:created>
  <dcterms:modified xsi:type="dcterms:W3CDTF">2023-03-31T03:59:11Z</dcterms:modified>
</cp:coreProperties>
</file>